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5"/>
    <p:sldMasterId id="2147483727" r:id="rId6"/>
    <p:sldMasterId id="214748372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13716000" cx="2437765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Amatic SC"/>
      <p:regular r:id="rId44"/>
      <p:bold r:id="rId45"/>
    </p:embeddedFont>
    <p:embeddedFont>
      <p:font typeface="Inconsolata"/>
      <p:regular r:id="rId46"/>
      <p:bold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3DEDEAE-9584-4412-AB29-88D094681E01}">
  <a:tblStyle styleId="{93DEDEAE-9584-4412-AB29-88D094681E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AmaticSC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Inconsolata-regular.fntdata"/><Relationship Id="rId45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Poppins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2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3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2.xml"/><Relationship Id="rId54" Type="http://schemas.openxmlformats.org/officeDocument/2006/relationships/font" Target="fonts/LatoLight-italic.fntdata"/><Relationship Id="rId13" Type="http://schemas.openxmlformats.org/officeDocument/2006/relationships/slide" Target="slides/slide5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4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7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0931de627_1_5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0931de62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78cffff84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78cffff84_0_146:notes"/>
          <p:cNvSpPr/>
          <p:nvPr>
            <p:ph idx="2" type="sldImg"/>
          </p:nvPr>
        </p:nvSpPr>
        <p:spPr>
          <a:xfrm>
            <a:off x="686514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80931de627_1_5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80931de62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0931de627_1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0931de62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0931de627_1_7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80931de62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0931de627_1_7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0931de62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0931de627_1_8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0931de62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80931de627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80931de627_1_88:notes"/>
          <p:cNvSpPr/>
          <p:nvPr>
            <p:ph idx="2" type="sldImg"/>
          </p:nvPr>
        </p:nvSpPr>
        <p:spPr>
          <a:xfrm>
            <a:off x="686514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80931de627_1_9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80931de62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0931de627_1_9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0931de62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0931de627_1_10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80931de62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80931de627_1_1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80931de62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80931de627_1_1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80931de627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78cffff84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878cffff84_0_169:notes"/>
          <p:cNvSpPr/>
          <p:nvPr>
            <p:ph idx="2" type="sldImg"/>
          </p:nvPr>
        </p:nvSpPr>
        <p:spPr>
          <a:xfrm>
            <a:off x="686514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126a210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7126a210cb_0_0:notes"/>
          <p:cNvSpPr/>
          <p:nvPr>
            <p:ph idx="2" type="sldImg"/>
          </p:nvPr>
        </p:nvSpPr>
        <p:spPr>
          <a:xfrm>
            <a:off x="686514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78cffff84_0_23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78cffff8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08f95a6b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808f95a6bd_0_8:notes"/>
          <p:cNvSpPr/>
          <p:nvPr>
            <p:ph idx="2" type="sldImg"/>
          </p:nvPr>
        </p:nvSpPr>
        <p:spPr>
          <a:xfrm>
            <a:off x="686514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808f95a6bd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808f95a6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0931de627_1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0931de6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0931de627_1_2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80931de62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0931de627_1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0931de62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79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8.png"/><Relationship Id="rId8" Type="http://schemas.openxmlformats.org/officeDocument/2006/relationships/image" Target="../media/image7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9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97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Relationship Id="rId8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1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2"/>
          <p:cNvSpPr txBox="1"/>
          <p:nvPr>
            <p:ph type="title"/>
          </p:nvPr>
        </p:nvSpPr>
        <p:spPr>
          <a:xfrm>
            <a:off x="731377" y="44971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Capstone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Assessment, Analysis &amp; Hardening of a Vulnerable System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8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2" name="Google Shape;1312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Write to Webdav Directory</a:t>
            </a:r>
            <a:endParaRPr/>
          </a:p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By gaining access to the webdav directory we are able to upload a PHP reverse shell payload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This allows us to gain access to the target server and find the objective in flag.txt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85" name="Google Shape;13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150" y="5923000"/>
            <a:ext cx="9451828" cy="68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1575" y="6499375"/>
            <a:ext cx="10119926" cy="56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/>
          <p:nvPr>
            <p:ph type="title"/>
          </p:nvPr>
        </p:nvSpPr>
        <p:spPr>
          <a:xfrm>
            <a:off x="1675963" y="47592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lang="en-US" sz="12800"/>
              <a:t>Blue Team</a:t>
            </a:r>
            <a:endParaRPr sz="1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b="0" lang="en-US" sz="9600"/>
              <a:t>Analysing the Incident</a:t>
            </a:r>
            <a:endParaRPr b="0" sz="9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Identifying the Port Scan</a:t>
            </a:r>
            <a:endParaRPr/>
          </a:p>
        </p:txBody>
      </p:sp>
      <p:sp>
        <p:nvSpPr>
          <p:cNvPr id="1397" name="Google Shape;1397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p9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Time: 19:18:30 on 2020-06-15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Number of Packets: 4245 packets were sent from 192.168.1.90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Indicative of a port scan due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to the large number of ports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sent packets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99" name="Google Shape;13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900" y="4824725"/>
            <a:ext cx="11825299" cy="7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Find the Request for the Hidden Directory</a:t>
            </a:r>
            <a:endParaRPr/>
          </a:p>
        </p:txBody>
      </p:sp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Time: 20:00:00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Number of Requests: 7239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Files Requested: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company_folders/secret/folder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Contains instructions for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accessing webdav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07" name="Google Shape;14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375" y="3700650"/>
            <a:ext cx="13804801" cy="84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Identifying the Brute Force Attack</a:t>
            </a:r>
            <a:endParaRPr/>
          </a:p>
        </p:txBody>
      </p:sp>
      <p:sp>
        <p:nvSpPr>
          <p:cNvPr id="1413" name="Google Shape;1413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4" name="Google Shape;1414;p9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Number of requests: 7237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Password Discovery: 7236 Attempts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15" name="Google Shape;14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750" y="4656425"/>
            <a:ext cx="12245448" cy="75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Find the WebDAV Connection</a:t>
            </a:r>
            <a:endParaRPr/>
          </a:p>
        </p:txBody>
      </p:sp>
      <p:sp>
        <p:nvSpPr>
          <p:cNvPr id="1421" name="Google Shape;1421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2" name="Google Shape;1422;p9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Total number of requests: 44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Main file requested: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webdav/passwd.dav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Number of requests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for webdav/passwd.dav: 17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23" name="Google Shape;142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450" y="3963200"/>
            <a:ext cx="13136726" cy="819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Identify the Reverse Shell Upload</a:t>
            </a:r>
            <a:endParaRPr/>
          </a:p>
        </p:txBody>
      </p:sp>
      <p:sp>
        <p:nvSpPr>
          <p:cNvPr id="1429" name="Google Shape;1429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0" name="Google Shape;1430;p9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Protocol Used: HTTP Put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In the log query,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under the Put request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it states webdav/shell.php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indicating a reverse shell upload to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the site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31" name="Google Shape;14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3409" y="4383800"/>
            <a:ext cx="12442764" cy="77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8"/>
          <p:cNvSpPr txBox="1"/>
          <p:nvPr>
            <p:ph type="title"/>
          </p:nvPr>
        </p:nvSpPr>
        <p:spPr>
          <a:xfrm>
            <a:off x="1675963" y="47592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lang="en-US" sz="12800"/>
              <a:t>Mitigation</a:t>
            </a:r>
            <a:endParaRPr sz="1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b="0" lang="en-US" sz="9600"/>
              <a:t>Hardening the System</a:t>
            </a:r>
            <a:endParaRPr b="0" sz="9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Blocking</a:t>
            </a:r>
            <a:r>
              <a:rPr lang="en-US"/>
              <a:t> the Port Scan</a:t>
            </a:r>
            <a:endParaRPr/>
          </a:p>
        </p:txBody>
      </p:sp>
      <p:sp>
        <p:nvSpPr>
          <p:cNvPr id="1442" name="Google Shape;144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3" name="Google Shape;1443;p99"/>
          <p:cNvSpPr txBox="1"/>
          <p:nvPr>
            <p:ph idx="3" type="body"/>
          </p:nvPr>
        </p:nvSpPr>
        <p:spPr>
          <a:xfrm>
            <a:off x="717425" y="22317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ALARM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Any attempt to scan ports via nmap with a threshold of one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SYSTEM HARDENING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Move vulnerable port services outside of the default nmap 1000 port scan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Find the Request for the Hidden Directory</a:t>
            </a:r>
            <a:endParaRPr/>
          </a:p>
        </p:txBody>
      </p:sp>
      <p:sp>
        <p:nvSpPr>
          <p:cNvPr id="1449" name="Google Shape;1449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0" name="Google Shape;1450;p10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ALARM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HTTP status code of 200 for that directory from any unauthorized IP with a threshold of one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SYSTEM HARDENING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Disable the ability to modify the URL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Validate the IP against a list of whitelisted IPs (Blocking external IP access)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19" name="Google Shape;1319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0" name="Google Shape;1320;p8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2" name="Google Shape;1322;p8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</a:t>
            </a:r>
            <a:endParaRPr b="1"/>
          </a:p>
        </p:txBody>
      </p:sp>
      <p:sp>
        <p:nvSpPr>
          <p:cNvPr id="1323" name="Google Shape;1323;p8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Red Team</a:t>
            </a:r>
            <a:r>
              <a:rPr lang="en-US"/>
              <a:t>: </a:t>
            </a:r>
            <a:r>
              <a:rPr lang="en-US"/>
              <a:t>Security Assessment</a:t>
            </a:r>
            <a:endParaRPr/>
          </a:p>
        </p:txBody>
      </p:sp>
      <p:sp>
        <p:nvSpPr>
          <p:cNvPr id="1324" name="Google Shape;1324;p8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Blue Team</a:t>
            </a:r>
            <a:r>
              <a:rPr lang="en-US"/>
              <a:t>: </a:t>
            </a:r>
            <a:r>
              <a:rPr lang="en-US"/>
              <a:t>Log Analysis &amp; Attack Characterization</a:t>
            </a:r>
            <a:endParaRPr/>
          </a:p>
        </p:txBody>
      </p:sp>
      <p:sp>
        <p:nvSpPr>
          <p:cNvPr id="1325" name="Google Shape;1325;p8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Hardening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lang="en-US">
                <a:solidFill>
                  <a:schemeClr val="dk1"/>
                </a:solidFill>
              </a:rPr>
              <a:t>Proposed Alarms &amp; Mitigation Strategies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Identifying the Brute Force Attack</a:t>
            </a:r>
            <a:endParaRPr/>
          </a:p>
        </p:txBody>
      </p:sp>
      <p:sp>
        <p:nvSpPr>
          <p:cNvPr id="1456" name="Google Shape;1456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7" name="Google Shape;1457;p10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ALARM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Multiple HTTP GET requests over a short period of time with a threshold of 10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Monitoring the number of failed log-ons (400-type codes) from a specific IP to a specific target with a threshold of 5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SYSTEM HARDENING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Block 192.168.1.90 IP and introduce delays between password attempts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Find the WebDAV Connection</a:t>
            </a:r>
            <a:endParaRPr/>
          </a:p>
        </p:txBody>
      </p:sp>
      <p:sp>
        <p:nvSpPr>
          <p:cNvPr id="1463" name="Google Shape;1463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102"/>
          <p:cNvSpPr txBox="1"/>
          <p:nvPr>
            <p:ph idx="3" type="body"/>
          </p:nvPr>
        </p:nvSpPr>
        <p:spPr>
          <a:xfrm>
            <a:off x="717425" y="22499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ALARM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Multiple requests to webdav, threshold of 5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SYSTEM HARDENING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Only authorize certain users with the ability to access and write to webdav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Analysis: Identify the Reverse Shell Upload</a:t>
            </a:r>
            <a:endParaRPr/>
          </a:p>
        </p:txBody>
      </p:sp>
      <p:sp>
        <p:nvSpPr>
          <p:cNvPr id="1470" name="Google Shape;1470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1" name="Google Shape;1471;p10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ALARM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HTTP Put request with a threshold of one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SYSTEM HARDENING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Disable HTTP Put requests from the internet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Restrict access to webdav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Hide the password hash on the website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04"/>
          <p:cNvSpPr txBox="1"/>
          <p:nvPr>
            <p:ph type="title"/>
          </p:nvPr>
        </p:nvSpPr>
        <p:spPr>
          <a:xfrm>
            <a:off x="1675963" y="47592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lang="en-US" sz="12800"/>
              <a:t>The End</a:t>
            </a:r>
            <a:endParaRPr b="0"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4"/>
          <p:cNvSpPr txBox="1"/>
          <p:nvPr>
            <p:ph type="title"/>
          </p:nvPr>
        </p:nvSpPr>
        <p:spPr>
          <a:xfrm>
            <a:off x="1675963" y="47592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lang="en-US" sz="12800"/>
              <a:t>Network Topology</a:t>
            </a:r>
            <a:endParaRPr b="0"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36" name="Google Shape;1336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7" name="Google Shape;1337;p8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MACHINES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OS: Microsoft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Hostname: </a:t>
            </a:r>
            <a:r>
              <a:rPr lang="en-US">
                <a:solidFill>
                  <a:schemeClr val="dk1"/>
                </a:solidFill>
              </a:rPr>
              <a:t>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IPv4: 192.168.1.90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Hostname: Kali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IPv4: 192.168.1.100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OS: Intel Corporate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Hostname: ELK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IPv4: 192.168.1.105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OS: Microsoft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Hostname: Server1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8" name="Google Shape;1338;p8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0875"/>
            <a:ext cx="18659501" cy="849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6"/>
          <p:cNvSpPr txBox="1"/>
          <p:nvPr>
            <p:ph type="title"/>
          </p:nvPr>
        </p:nvSpPr>
        <p:spPr>
          <a:xfrm>
            <a:off x="1675913" y="53002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lang="en-US" sz="12800"/>
              <a:t>Red Team</a:t>
            </a:r>
            <a:endParaRPr sz="1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</a:pPr>
            <a:r>
              <a:rPr b="0" lang="en-US" sz="9600"/>
              <a:t>Infiltrating the Target</a:t>
            </a:r>
            <a:endParaRPr b="0" sz="9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350" name="Google Shape;1350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1" name="Google Shape;1351;p8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NMap Scan Results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/>
              <a:t>Nmap identified the following hosts on the network.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52" name="Google Shape;1352;p87"/>
          <p:cNvGraphicFramePr/>
          <p:nvPr/>
        </p:nvGraphicFramePr>
        <p:xfrm>
          <a:off x="952475" y="491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{93DEDEAE-9584-4412-AB29-88D094681E01}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Hostname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IP Address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Role on Network</a:t>
                      </a:r>
                      <a:endParaRPr b="1"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ML-RefVM-684427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192.168.1.1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Host, Hyper V Manager, Gateway</a:t>
                      </a:r>
                      <a:endParaRPr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Kali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192.168.1.90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Pentesting Machine</a:t>
                      </a:r>
                      <a:endParaRPr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ELK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192.168.1.100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Monitoring Machine (Elasticsearch, Logstach, Kibana)</a:t>
                      </a:r>
                      <a:endParaRPr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Server 1 (Capstone)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192.168.1.105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Target Machine (Apache, Network Shares)</a:t>
                      </a:r>
                      <a:endParaRPr sz="4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358" name="Google Shape;1358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vulnerablities in the target.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0" name="Google Shape;1360;p88"/>
          <p:cNvGraphicFramePr/>
          <p:nvPr/>
        </p:nvGraphicFramePr>
        <p:xfrm>
          <a:off x="952475" y="3599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{93DEDEAE-9584-4412-AB29-88D094681E01}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Vulnerability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Description</a:t>
                      </a:r>
                      <a:endParaRPr b="1"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/>
                        <a:t>Impact</a:t>
                      </a:r>
                      <a:endParaRPr b="1"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Ability to Bruteforce Webform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The password hash for Ashton can be easily bruteforced 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Ashton’s account is not secure and information in company_folders/secret_folder is vulnerable</a:t>
                      </a:r>
                      <a:endParaRPr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Insecure Website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Due to poor admin work, the website shares the path for hidden directories as well as password hashes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Information is not hidden and can be exploited against the target</a:t>
                      </a:r>
                      <a:endParaRPr sz="4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Write to Webdav Directory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We are able to add any files to the webdav directory </a:t>
                      </a:r>
                      <a:endParaRPr sz="4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Allows us to upload a reverse shell</a:t>
                      </a:r>
                      <a:endParaRPr sz="4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Ability to Bruteforce Webform</a:t>
            </a:r>
            <a:endParaRPr/>
          </a:p>
        </p:txBody>
      </p:sp>
      <p:sp>
        <p:nvSpPr>
          <p:cNvPr id="1366" name="Google Shape;1366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Using Hydra, we are able to create a command to easily bruteforce Ashton’s password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This allows us to access company_folders/secret_folder and gain access to critical information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68" name="Google Shape;136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076" y="7394200"/>
            <a:ext cx="20296274" cy="1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Insecure Website</a:t>
            </a:r>
            <a:endParaRPr/>
          </a:p>
        </p:txBody>
      </p:sp>
      <p:sp>
        <p:nvSpPr>
          <p:cNvPr id="1374" name="Google Shape;1374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5" name="Google Shape;1375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Using social engineering, we are able to exploit critical information that helps us find vulnerabilities in the security of 192.168.1.105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76" name="Google Shape;137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275" y="7851850"/>
            <a:ext cx="14241101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763" y="4597850"/>
            <a:ext cx="17034013" cy="2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